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256" r:id="rId4"/>
    <p:sldId id="266" r:id="rId5"/>
    <p:sldId id="268" r:id="rId6"/>
    <p:sldId id="269" r:id="rId7"/>
    <p:sldId id="270" r:id="rId8"/>
    <p:sldId id="271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804" y="102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</a:t>
            </a:r>
            <a:r>
              <a:rPr lang="en-GB" dirty="0" err="1"/>
              <a:t>Hadaway</a:t>
            </a:r>
            <a:r>
              <a:rPr lang="en-GB" dirty="0"/>
              <a:t>          @</a:t>
            </a:r>
            <a:r>
              <a:rPr lang="en-GB" dirty="0" err="1"/>
              <a:t>WardHadaway</a:t>
            </a:r>
            <a:endParaRPr lang="en-GB" dirty="0"/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KPIs and Supplier Performance</a:t>
            </a:r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 descr="" title="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the new Procurement Act trying to achieve?</a:t>
            </a:r>
          </a:p>
        </p:txBody>
      </p:sp>
      <p:sp>
        <p:nvSpPr>
          <p:cNvPr id="3" name="Footer Placeholder 2" descr="" titl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 descr="" title="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Additional tools for authorities to monitor contract performance</a:t>
            </a:r>
          </a:p>
          <a:p>
            <a:r>
              <a:rPr lang="en-GB" dirty="0"/>
              <a:t>Objectives are:</a:t>
            </a:r>
          </a:p>
          <a:p>
            <a:pPr lvl="1"/>
            <a:r>
              <a:rPr lang="en-GB" dirty="0"/>
              <a:t>Earlier indication of supplier or contract risk</a:t>
            </a:r>
          </a:p>
          <a:p>
            <a:pPr lvl="1"/>
            <a:r>
              <a:rPr lang="en-GB" dirty="0"/>
              <a:t>Strengthened supplier relationships that encourage collaboration and innovation</a:t>
            </a:r>
          </a:p>
          <a:p>
            <a:pPr lvl="1"/>
            <a:r>
              <a:rPr lang="en-GB" dirty="0"/>
              <a:t>Swifter identification of suppliers who may present a risk to contract performance</a:t>
            </a:r>
          </a:p>
          <a:p>
            <a:pPr lvl="1"/>
            <a:r>
              <a:rPr lang="en-GB" dirty="0"/>
              <a:t>Increased public confidence in the capability and integrity of public sector procurement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CE17C13-6AAB-7162-DF42-FAF701C8F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Performance Indicators/KPIs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59D12880-08FD-6215-B49A-FBAD46D2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B1791801-73DE-46C3-5D71-89A5FD31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2025ACB6-315A-970B-C45B-EA09DFAD794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Applies to any public contract over £5m</a:t>
            </a:r>
          </a:p>
          <a:p>
            <a:r>
              <a:rPr lang="en-GB" dirty="0"/>
              <a:t>The Contracting Authority must set at least 3 KPIs against which contract performance will be assessed</a:t>
            </a:r>
          </a:p>
          <a:p>
            <a:r>
              <a:rPr lang="en-GB" dirty="0"/>
              <a:t>These are published on the central Digital Platform in the Contract Details Notice</a:t>
            </a:r>
          </a:p>
          <a:p>
            <a:r>
              <a:rPr lang="en-GB" dirty="0"/>
              <a:t>That Notice must describe how often supplier performance will be assessed against those KPIs – the minimum interval is 12 months</a:t>
            </a:r>
          </a:p>
          <a:p>
            <a:r>
              <a:rPr lang="en-GB" dirty="0"/>
              <a:t>KPIs should be Specific, Measurable, Realistic, Achievable and Timebound (SMART)</a:t>
            </a:r>
          </a:p>
          <a:p>
            <a:r>
              <a:rPr lang="en-GB" dirty="0"/>
              <a:t>There are exceptions: concession contracts, utilities contracts awarded by a private utility, light touch contracts and framework agreements (although call-off contracts under frameworks are not exempt)</a:t>
            </a:r>
          </a:p>
        </p:txBody>
      </p:sp>
    </p:spTree>
    <p:extLst>
      <p:ext uri="{BB962C8B-B14F-4D97-AF65-F5344CB8AC3E}">
        <p14:creationId xmlns:p14="http://schemas.microsoft.com/office/powerpoint/2010/main" val="148664499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7403B48F-770B-F186-23DD-D3F64C279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is performance assessed against the KPIs?	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32B50DE7-6289-4E13-F45A-6D16C27F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185887D7-4DA4-9153-ACBE-08AB73DC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E2E16C55-7946-7E06-D810-00D6D7071C9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The specified ratings are:</a:t>
            </a:r>
          </a:p>
          <a:p>
            <a:pPr lvl="1"/>
            <a:r>
              <a:rPr lang="en-GB" dirty="0"/>
              <a:t>Good – means meeting or exceeding target</a:t>
            </a:r>
          </a:p>
          <a:p>
            <a:pPr lvl="1"/>
            <a:r>
              <a:rPr lang="en-GB" dirty="0"/>
              <a:t>Approaching target – means close to meeting the KPI</a:t>
            </a:r>
          </a:p>
          <a:p>
            <a:pPr lvl="1"/>
            <a:r>
              <a:rPr lang="en-GB" dirty="0"/>
              <a:t>Requires Improvement – means below the KPI</a:t>
            </a:r>
          </a:p>
          <a:p>
            <a:pPr lvl="1"/>
            <a:r>
              <a:rPr lang="en-GB" dirty="0"/>
              <a:t>Inadequate – means significantly below the target</a:t>
            </a:r>
          </a:p>
          <a:p>
            <a:pPr lvl="1"/>
            <a:r>
              <a:rPr lang="en-GB" dirty="0"/>
              <a:t>Other</a:t>
            </a:r>
          </a:p>
          <a:p>
            <a:r>
              <a:rPr lang="en-GB" dirty="0"/>
              <a:t>The authority must publish the assessment on the Contract Performance Register via a Contract Performance Notice</a:t>
            </a:r>
          </a:p>
        </p:txBody>
      </p:sp>
    </p:spTree>
    <p:extLst>
      <p:ext uri="{BB962C8B-B14F-4D97-AF65-F5344CB8AC3E}">
        <p14:creationId xmlns:p14="http://schemas.microsoft.com/office/powerpoint/2010/main" val="24640593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F7B59EA-D70A-2F55-FC3D-EAA603ADE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Breach of Contract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B2362E24-53A7-081A-42E5-C7A5E02A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E143E051-12CA-1463-179A-4744B905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E2F334B2-FCBC-F9F1-EBB5-725750956F2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 contract Performance Notice must also be published within 30 days of a breach of contract which leads to one or more of the following:</a:t>
            </a:r>
          </a:p>
          <a:p>
            <a:pPr lvl="1"/>
            <a:r>
              <a:rPr lang="en-GB" dirty="0"/>
              <a:t>Partial termination of the contract</a:t>
            </a:r>
          </a:p>
          <a:p>
            <a:pPr lvl="1"/>
            <a:r>
              <a:rPr lang="en-GB" dirty="0"/>
              <a:t>An award of damages</a:t>
            </a:r>
          </a:p>
          <a:p>
            <a:pPr lvl="1"/>
            <a:r>
              <a:rPr lang="en-GB" dirty="0"/>
              <a:t>A settlement agreement between the supplier and authority</a:t>
            </a:r>
          </a:p>
          <a:p>
            <a:r>
              <a:rPr lang="en-GB" dirty="0"/>
              <a:t>On whole contract termination due to breach, a Contract Termination Notice is published</a:t>
            </a:r>
          </a:p>
        </p:txBody>
      </p:sp>
    </p:spTree>
    <p:extLst>
      <p:ext uri="{BB962C8B-B14F-4D97-AF65-F5344CB8AC3E}">
        <p14:creationId xmlns:p14="http://schemas.microsoft.com/office/powerpoint/2010/main" val="889678118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99F6DAC-0AC4-A0DB-BA82-321336184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Poor Contract Performance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9ECAA060-1F25-D753-E96C-C6359218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descr="" title="">
            <a:extLst>
              <a:ext uri="{FF2B5EF4-FFF2-40B4-BE49-F238E27FC236}">
                <a16:creationId xmlns:a16="http://schemas.microsoft.com/office/drawing/2014/main" id="{514F3C5A-A189-1502-0036-66351FA8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87965DA4-752C-DAE1-A1F8-054F898E34A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Occurs when</a:t>
            </a:r>
          </a:p>
          <a:p>
            <a:pPr lvl="1"/>
            <a:r>
              <a:rPr lang="en-GB" dirty="0"/>
              <a:t>Supplier fails to meet the requirements of a contract to the authority’s satisfaction</a:t>
            </a:r>
          </a:p>
          <a:p>
            <a:pPr lvl="1"/>
            <a:r>
              <a:rPr lang="en-GB" dirty="0"/>
              <a:t>Has been given an opportunity to rectify the situation</a:t>
            </a:r>
          </a:p>
          <a:p>
            <a:pPr lvl="1"/>
            <a:r>
              <a:rPr lang="en-GB" dirty="0"/>
              <a:t>And has failed to do so</a:t>
            </a:r>
          </a:p>
          <a:p>
            <a:r>
              <a:rPr lang="en-GB" dirty="0"/>
              <a:t>The Authority is required to publish a </a:t>
            </a:r>
            <a:r>
              <a:rPr lang="en-GB"/>
              <a:t>Contract Performance </a:t>
            </a:r>
            <a:r>
              <a:rPr lang="en-GB" dirty="0"/>
              <a:t>Notice within 30 days</a:t>
            </a:r>
          </a:p>
        </p:txBody>
      </p:sp>
    </p:spTree>
    <p:extLst>
      <p:ext uri="{BB962C8B-B14F-4D97-AF65-F5344CB8AC3E}">
        <p14:creationId xmlns:p14="http://schemas.microsoft.com/office/powerpoint/2010/main" val="2913521707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8B5333-4691-4ACC-8A8D-1795475DED1C}"/>
</file>

<file path=customXml/itemProps2.xml><?xml version="1.0" encoding="utf-8"?>
<ds:datastoreItem xmlns:ds="http://schemas.openxmlformats.org/officeDocument/2006/customXml" ds:itemID="{589D76EF-FDDA-4ACC-9CBB-55A89CCD55C2}"/>
</file>

<file path=customXml/itemProps3.xml><?xml version="1.0" encoding="utf-8"?>
<ds:datastoreItem xmlns:ds="http://schemas.openxmlformats.org/officeDocument/2006/customXml" ds:itemID="{484C0DA4-566E-48A4-B724-9D5C38F8A1F7}"/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</Properties>
</file>