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7" r:id="rId4"/>
  </p:sldMasterIdLst>
  <p:notesMasterIdLst>
    <p:notesMasterId r:id="rId18"/>
  </p:notesMasterIdLst>
  <p:handoutMasterIdLst>
    <p:handoutMasterId r:id="rId19"/>
  </p:handoutMasterIdLst>
  <p:sldIdLst>
    <p:sldId id="256" r:id="rId5"/>
    <p:sldId id="266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64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36">
          <p15:clr>
            <a:srgbClr val="A4A3A4"/>
          </p15:clr>
        </p15:guide>
        <p15:guide id="2" pos="149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06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napToObjects="1" showGuides="1">
      <p:cViewPr varScale="1">
        <p:scale>
          <a:sx n="84" d="100"/>
          <a:sy n="84" d="100"/>
        </p:scale>
        <p:origin x="804" y="56"/>
      </p:cViewPr>
      <p:guideLst>
        <p:guide orient="horz" pos="1436"/>
        <p:guide pos="149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64" d="100"/>
          <a:sy n="64" d="100"/>
        </p:scale>
        <p:origin x="329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ith Lamb" userId="b1f10484-5af5-44c1-ba7c-28528cee657e" providerId="ADAL" clId="{530E06EB-6615-4B52-86DF-E3AD04CB838A}"/>
    <pc:docChg chg="custSel modSld">
      <pc:chgData name="Keith Lamb" userId="b1f10484-5af5-44c1-ba7c-28528cee657e" providerId="ADAL" clId="{530E06EB-6615-4B52-86DF-E3AD04CB838A}" dt="2025-03-19T08:59:12.384" v="15" actId="5793"/>
      <pc:docMkLst>
        <pc:docMk/>
      </pc:docMkLst>
      <pc:sldChg chg="modSp mod">
        <pc:chgData name="Keith Lamb" userId="b1f10484-5af5-44c1-ba7c-28528cee657e" providerId="ADAL" clId="{530E06EB-6615-4B52-86DF-E3AD04CB838A}" dt="2025-03-19T08:59:12.384" v="15" actId="5793"/>
        <pc:sldMkLst>
          <pc:docMk/>
          <pc:sldMk cId="3213888002" sldId="268"/>
        </pc:sldMkLst>
        <pc:spChg chg="mod">
          <ac:chgData name="Keith Lamb" userId="b1f10484-5af5-44c1-ba7c-28528cee657e" providerId="ADAL" clId="{530E06EB-6615-4B52-86DF-E3AD04CB838A}" dt="2025-03-19T08:59:12.384" v="15" actId="5793"/>
          <ac:spMkLst>
            <pc:docMk/>
            <pc:sldMk cId="3213888002" sldId="268"/>
            <ac:spMk id="5" creationId="{6DF82191-E9D0-9D9C-A61D-4002615FEF9F}"/>
          </ac:spMkLst>
        </pc:spChg>
      </pc:sldChg>
      <pc:sldChg chg="modSp mod">
        <pc:chgData name="Keith Lamb" userId="b1f10484-5af5-44c1-ba7c-28528cee657e" providerId="ADAL" clId="{530E06EB-6615-4B52-86DF-E3AD04CB838A}" dt="2025-03-19T08:45:16.672" v="0" actId="313"/>
        <pc:sldMkLst>
          <pc:docMk/>
          <pc:sldMk cId="1003850578" sldId="277"/>
        </pc:sldMkLst>
        <pc:spChg chg="mod">
          <ac:chgData name="Keith Lamb" userId="b1f10484-5af5-44c1-ba7c-28528cee657e" providerId="ADAL" clId="{530E06EB-6615-4B52-86DF-E3AD04CB838A}" dt="2025-03-19T08:45:16.672" v="0" actId="313"/>
          <ac:spMkLst>
            <pc:docMk/>
            <pc:sldMk cId="1003850578" sldId="277"/>
            <ac:spMk id="5" creationId="{B299F3B1-03C9-3F85-A86F-5C74EA357CE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46D6E-B386-764C-8E7B-9A21BEBC2C1D}" type="datetimeFigureOut">
              <a:rPr lang="en-US" smtClean="0"/>
              <a:t>3/19/2025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926EA-E109-7440-B6D1-18DFAE3E97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3898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4E3E5-376B-8E43-8601-B89320A71EC4}" type="datetimeFigureOut">
              <a:rPr lang="en-US" smtClean="0"/>
              <a:t>3/19/2025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E70A6-C73F-6845-9E1B-7707D334D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4488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/>
          <a:stretch/>
        </p:blipFill>
        <p:spPr>
          <a:xfrm>
            <a:off x="16328" y="1371600"/>
            <a:ext cx="9111343" cy="37719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33363" y="1209600"/>
            <a:ext cx="5786437" cy="414099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>
              <a:lnSpc>
                <a:spcPts val="2600"/>
              </a:lnSpc>
              <a:defRPr sz="2600" b="1" spc="-60" baseline="0">
                <a:latin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2" y="205732"/>
            <a:ext cx="1193083" cy="137783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700">
                <a:latin typeface="Arial"/>
                <a:cs typeface="Arial"/>
              </a:defRPr>
            </a:lvl1pPr>
            <a:lvl2pPr marL="457200" indent="0">
              <a:buNone/>
              <a:defRPr sz="700">
                <a:latin typeface="Arial"/>
                <a:cs typeface="Arial"/>
              </a:defRPr>
            </a:lvl2pPr>
            <a:lvl3pPr marL="914400" indent="0">
              <a:buNone/>
              <a:defRPr sz="700">
                <a:latin typeface="Arial"/>
                <a:cs typeface="Arial"/>
              </a:defRPr>
            </a:lvl3pPr>
            <a:lvl4pPr marL="1371600" indent="0">
              <a:buNone/>
              <a:defRPr sz="700">
                <a:latin typeface="Arial"/>
                <a:cs typeface="Arial"/>
              </a:defRPr>
            </a:lvl4pPr>
            <a:lvl5pPr marL="1828800" indent="0">
              <a:buNone/>
              <a:defRPr sz="70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date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233362" y="363995"/>
            <a:ext cx="1193083" cy="137783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168"/>
              </a:spcBef>
              <a:buNone/>
              <a:defRPr sz="700" baseline="0">
                <a:latin typeface="Arial"/>
                <a:cs typeface="Arial"/>
              </a:defRPr>
            </a:lvl1pPr>
            <a:lvl2pPr marL="457200" indent="0">
              <a:buNone/>
              <a:defRPr sz="700">
                <a:latin typeface="Arial"/>
                <a:cs typeface="Arial"/>
              </a:defRPr>
            </a:lvl2pPr>
            <a:lvl3pPr marL="914400" indent="0">
              <a:buNone/>
              <a:defRPr sz="700">
                <a:latin typeface="Arial"/>
                <a:cs typeface="Arial"/>
              </a:defRPr>
            </a:lvl3pPr>
            <a:lvl4pPr marL="1371600" indent="0">
              <a:buNone/>
              <a:defRPr sz="700">
                <a:latin typeface="Arial"/>
                <a:cs typeface="Arial"/>
              </a:defRPr>
            </a:lvl4pPr>
            <a:lvl5pPr marL="1828800" indent="0">
              <a:buNone/>
              <a:defRPr sz="70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presented by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6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2838" y="1938317"/>
            <a:ext cx="5486400" cy="425054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>
              <a:lnSpc>
                <a:spcPts val="2600"/>
              </a:lnSpc>
              <a:defRPr sz="2600" b="1" spc="-6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section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82838" y="2412852"/>
            <a:ext cx="5486400" cy="60364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600" spc="-3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subhead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6327" y="0"/>
            <a:ext cx="9111343" cy="989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523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7600" y="207963"/>
            <a:ext cx="6513341" cy="62775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2600"/>
              </a:lnSpc>
              <a:defRPr sz="2600" b="1" spc="-60" baseline="0">
                <a:latin typeface="Arial"/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6800" y="4558547"/>
            <a:ext cx="2895600" cy="197547"/>
          </a:xfrm>
          <a:prstGeom prst="rect">
            <a:avLst/>
          </a:prstGeom>
        </p:spPr>
        <p:txBody>
          <a:bodyPr wrap="none" lIns="0" tIns="0" rIns="0" bIns="0" anchor="t"/>
          <a:lstStyle>
            <a:lvl1pPr algn="l">
              <a:lnSpc>
                <a:spcPts val="860"/>
              </a:lnSpc>
              <a:defRPr sz="7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132" y="4558547"/>
            <a:ext cx="1825043" cy="186936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l">
              <a:lnSpc>
                <a:spcPts val="860"/>
              </a:lnSpc>
              <a:defRPr sz="70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822686" y="4558547"/>
            <a:ext cx="1000800" cy="107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860"/>
              </a:lnSpc>
            </a:pPr>
            <a:r>
              <a:rPr lang="en-GB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wardhadaway.com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6"/>
          </p:nvPr>
        </p:nvSpPr>
        <p:spPr>
          <a:xfrm>
            <a:off x="236274" y="1043678"/>
            <a:ext cx="8671449" cy="3327599"/>
          </a:xfrm>
          <a:prstGeom prst="rect">
            <a:avLst/>
          </a:prstGeom>
        </p:spPr>
        <p:txBody>
          <a:bodyPr/>
          <a:lstStyle>
            <a:lvl1pPr>
              <a:defRPr sz="1400" baseline="0">
                <a:latin typeface="Arial" panose="020B0604020202020204" pitchFamily="34" charset="0"/>
              </a:defRPr>
            </a:lvl1pPr>
            <a:lvl2pPr marL="538163" indent="-228600">
              <a:defRPr sz="1400" baseline="0">
                <a:latin typeface="Arial" panose="020B0604020202020204" pitchFamily="34" charset="0"/>
              </a:defRPr>
            </a:lvl2pPr>
            <a:lvl3pPr marL="803275" indent="-228600">
              <a:defRPr sz="1400" baseline="0">
                <a:latin typeface="Arial" panose="020B0604020202020204" pitchFamily="34" charset="0"/>
              </a:defRPr>
            </a:lvl3pPr>
            <a:lvl4pPr marL="1076325" indent="-228600">
              <a:defRPr sz="1400" baseline="0">
                <a:latin typeface="Arial" panose="020B0604020202020204" pitchFamily="34" charset="0"/>
              </a:defRPr>
            </a:lvl4pPr>
            <a:lvl5pPr marL="1341438" indent="-228600">
              <a:defRPr sz="1400" baseline="0">
                <a:latin typeface="Arial" panose="020B0604020202020204" pitchFamily="34" charset="0"/>
              </a:defRPr>
            </a:lvl5pPr>
            <a:lvl6pPr marL="1614488" indent="-228600">
              <a:defRPr sz="1400"/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2119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237600" y="207963"/>
            <a:ext cx="6513341" cy="62775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600" b="1" kern="1200" spc="-60" baseline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lnSpc>
                <a:spcPts val="2600"/>
              </a:lnSpc>
            </a:pPr>
            <a:r>
              <a:rPr lang="en-US" dirty="0"/>
              <a:t>Your speakers</a:t>
            </a:r>
          </a:p>
        </p:txBody>
      </p:sp>
      <p:sp>
        <p:nvSpPr>
          <p:cNvPr id="68" name="Picture Placeholder 63"/>
          <p:cNvSpPr>
            <a:spLocks noGrp="1"/>
          </p:cNvSpPr>
          <p:nvPr>
            <p:ph type="pic" sz="quarter" idx="25" hasCustomPrompt="1"/>
          </p:nvPr>
        </p:nvSpPr>
        <p:spPr>
          <a:xfrm>
            <a:off x="237599" y="769495"/>
            <a:ext cx="2012400" cy="112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add image</a:t>
            </a:r>
          </a:p>
        </p:txBody>
      </p:sp>
      <p:sp>
        <p:nvSpPr>
          <p:cNvPr id="39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2491200" y="1934512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name</a:t>
            </a:r>
            <a:endParaRPr lang="en-GB" dirty="0"/>
          </a:p>
        </p:txBody>
      </p:sp>
      <p:sp>
        <p:nvSpPr>
          <p:cNvPr id="40" name="Text Placeholder 11"/>
          <p:cNvSpPr>
            <a:spLocks noGrp="1"/>
          </p:cNvSpPr>
          <p:nvPr>
            <p:ph type="body" sz="quarter" idx="36" hasCustomPrompt="1"/>
          </p:nvPr>
        </p:nvSpPr>
        <p:spPr>
          <a:xfrm>
            <a:off x="2491200" y="2057638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job title</a:t>
            </a:r>
            <a:endParaRPr lang="en-GB" dirty="0"/>
          </a:p>
        </p:txBody>
      </p:sp>
      <p:sp>
        <p:nvSpPr>
          <p:cNvPr id="45" name="Picture Placeholder 63"/>
          <p:cNvSpPr>
            <a:spLocks noGrp="1"/>
          </p:cNvSpPr>
          <p:nvPr>
            <p:ph type="pic" sz="quarter" idx="37" hasCustomPrompt="1"/>
          </p:nvPr>
        </p:nvSpPr>
        <p:spPr>
          <a:xfrm>
            <a:off x="2491200" y="769493"/>
            <a:ext cx="2012400" cy="112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add image</a:t>
            </a:r>
          </a:p>
        </p:txBody>
      </p:sp>
      <p:sp>
        <p:nvSpPr>
          <p:cNvPr id="47" name="Text Placeholder 11"/>
          <p:cNvSpPr>
            <a:spLocks noGrp="1"/>
          </p:cNvSpPr>
          <p:nvPr>
            <p:ph type="body" sz="quarter" idx="39" hasCustomPrompt="1"/>
          </p:nvPr>
        </p:nvSpPr>
        <p:spPr>
          <a:xfrm>
            <a:off x="2491200" y="2185189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telephone/mobile number</a:t>
            </a:r>
            <a:endParaRPr lang="en-GB" dirty="0"/>
          </a:p>
        </p:txBody>
      </p:sp>
      <p:sp>
        <p:nvSpPr>
          <p:cNvPr id="48" name="Text Placeholder 11"/>
          <p:cNvSpPr>
            <a:spLocks noGrp="1"/>
          </p:cNvSpPr>
          <p:nvPr>
            <p:ph type="body" sz="quarter" idx="40" hasCustomPrompt="1"/>
          </p:nvPr>
        </p:nvSpPr>
        <p:spPr>
          <a:xfrm>
            <a:off x="2491200" y="2316628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email address</a:t>
            </a:r>
            <a:endParaRPr lang="en-GB" dirty="0"/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4744800" y="1934513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name</a:t>
            </a:r>
            <a:endParaRPr lang="en-GB" dirty="0"/>
          </a:p>
        </p:txBody>
      </p:sp>
      <p:sp>
        <p:nvSpPr>
          <p:cNvPr id="55" name="Text Placeholder 11"/>
          <p:cNvSpPr>
            <a:spLocks noGrp="1"/>
          </p:cNvSpPr>
          <p:nvPr>
            <p:ph type="body" sz="quarter" idx="46" hasCustomPrompt="1"/>
          </p:nvPr>
        </p:nvSpPr>
        <p:spPr>
          <a:xfrm>
            <a:off x="4744800" y="2057639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job title</a:t>
            </a:r>
            <a:endParaRPr lang="en-GB" dirty="0"/>
          </a:p>
        </p:txBody>
      </p:sp>
      <p:sp>
        <p:nvSpPr>
          <p:cNvPr id="56" name="Picture Placeholder 63"/>
          <p:cNvSpPr>
            <a:spLocks noGrp="1"/>
          </p:cNvSpPr>
          <p:nvPr>
            <p:ph type="pic" sz="quarter" idx="47" hasCustomPrompt="1"/>
          </p:nvPr>
        </p:nvSpPr>
        <p:spPr>
          <a:xfrm>
            <a:off x="4744800" y="769494"/>
            <a:ext cx="2012400" cy="112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add image</a:t>
            </a:r>
          </a:p>
        </p:txBody>
      </p:sp>
      <p:sp>
        <p:nvSpPr>
          <p:cNvPr id="64" name="Text Placeholder 11"/>
          <p:cNvSpPr>
            <a:spLocks noGrp="1"/>
          </p:cNvSpPr>
          <p:nvPr>
            <p:ph type="body" sz="quarter" idx="49" hasCustomPrompt="1"/>
          </p:nvPr>
        </p:nvSpPr>
        <p:spPr>
          <a:xfrm>
            <a:off x="4744800" y="2185190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telephone/mobile number</a:t>
            </a:r>
            <a:endParaRPr lang="en-GB" dirty="0"/>
          </a:p>
        </p:txBody>
      </p:sp>
      <p:sp>
        <p:nvSpPr>
          <p:cNvPr id="65" name="Text Placeholder 11"/>
          <p:cNvSpPr>
            <a:spLocks noGrp="1"/>
          </p:cNvSpPr>
          <p:nvPr>
            <p:ph type="body" sz="quarter" idx="50" hasCustomPrompt="1"/>
          </p:nvPr>
        </p:nvSpPr>
        <p:spPr>
          <a:xfrm>
            <a:off x="4744800" y="2316629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email address</a:t>
            </a:r>
            <a:endParaRPr lang="en-GB" dirty="0"/>
          </a:p>
        </p:txBody>
      </p:sp>
      <p:sp>
        <p:nvSpPr>
          <p:cNvPr id="80" name="Text Placeholder 11"/>
          <p:cNvSpPr>
            <a:spLocks noGrp="1"/>
          </p:cNvSpPr>
          <p:nvPr>
            <p:ph type="body" sz="quarter" idx="51" hasCustomPrompt="1"/>
          </p:nvPr>
        </p:nvSpPr>
        <p:spPr>
          <a:xfrm>
            <a:off x="237600" y="3749411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name</a:t>
            </a:r>
            <a:endParaRPr lang="en-GB" dirty="0"/>
          </a:p>
        </p:txBody>
      </p:sp>
      <p:sp>
        <p:nvSpPr>
          <p:cNvPr id="81" name="Text Placeholder 11"/>
          <p:cNvSpPr>
            <a:spLocks noGrp="1"/>
          </p:cNvSpPr>
          <p:nvPr>
            <p:ph type="body" sz="quarter" idx="52" hasCustomPrompt="1"/>
          </p:nvPr>
        </p:nvSpPr>
        <p:spPr>
          <a:xfrm>
            <a:off x="237600" y="3872537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job title</a:t>
            </a:r>
            <a:endParaRPr lang="en-GB" dirty="0"/>
          </a:p>
        </p:txBody>
      </p:sp>
      <p:sp>
        <p:nvSpPr>
          <p:cNvPr id="82" name="Picture Placeholder 63"/>
          <p:cNvSpPr>
            <a:spLocks noGrp="1"/>
          </p:cNvSpPr>
          <p:nvPr>
            <p:ph type="pic" sz="quarter" idx="53" hasCustomPrompt="1"/>
          </p:nvPr>
        </p:nvSpPr>
        <p:spPr>
          <a:xfrm>
            <a:off x="237600" y="2584392"/>
            <a:ext cx="2012400" cy="112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add image</a:t>
            </a:r>
          </a:p>
        </p:txBody>
      </p:sp>
      <p:sp>
        <p:nvSpPr>
          <p:cNvPr id="83" name="Text Placeholder 11"/>
          <p:cNvSpPr>
            <a:spLocks noGrp="1"/>
          </p:cNvSpPr>
          <p:nvPr>
            <p:ph type="body" sz="quarter" idx="54" hasCustomPrompt="1"/>
          </p:nvPr>
        </p:nvSpPr>
        <p:spPr>
          <a:xfrm>
            <a:off x="237600" y="4000088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telephone/mobile number</a:t>
            </a:r>
            <a:endParaRPr lang="en-GB" dirty="0"/>
          </a:p>
        </p:txBody>
      </p:sp>
      <p:sp>
        <p:nvSpPr>
          <p:cNvPr id="84" name="Text Placeholder 11"/>
          <p:cNvSpPr>
            <a:spLocks noGrp="1"/>
          </p:cNvSpPr>
          <p:nvPr>
            <p:ph type="body" sz="quarter" idx="55" hasCustomPrompt="1"/>
          </p:nvPr>
        </p:nvSpPr>
        <p:spPr>
          <a:xfrm>
            <a:off x="237600" y="4131527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email address</a:t>
            </a:r>
            <a:endParaRPr lang="en-GB" dirty="0"/>
          </a:p>
        </p:txBody>
      </p:sp>
      <p:sp>
        <p:nvSpPr>
          <p:cNvPr id="85" name="Text Placeholder 11"/>
          <p:cNvSpPr>
            <a:spLocks noGrp="1"/>
          </p:cNvSpPr>
          <p:nvPr>
            <p:ph type="body" sz="quarter" idx="56" hasCustomPrompt="1"/>
          </p:nvPr>
        </p:nvSpPr>
        <p:spPr>
          <a:xfrm>
            <a:off x="2491200" y="3749409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name</a:t>
            </a:r>
            <a:endParaRPr lang="en-GB" dirty="0"/>
          </a:p>
        </p:txBody>
      </p:sp>
      <p:sp>
        <p:nvSpPr>
          <p:cNvPr id="86" name="Text Placeholder 11"/>
          <p:cNvSpPr>
            <a:spLocks noGrp="1"/>
          </p:cNvSpPr>
          <p:nvPr>
            <p:ph type="body" sz="quarter" idx="57" hasCustomPrompt="1"/>
          </p:nvPr>
        </p:nvSpPr>
        <p:spPr>
          <a:xfrm>
            <a:off x="2491200" y="3872535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job title</a:t>
            </a:r>
            <a:endParaRPr lang="en-GB" dirty="0"/>
          </a:p>
        </p:txBody>
      </p:sp>
      <p:sp>
        <p:nvSpPr>
          <p:cNvPr id="87" name="Picture Placeholder 63"/>
          <p:cNvSpPr>
            <a:spLocks noGrp="1"/>
          </p:cNvSpPr>
          <p:nvPr>
            <p:ph type="pic" sz="quarter" idx="58" hasCustomPrompt="1"/>
          </p:nvPr>
        </p:nvSpPr>
        <p:spPr>
          <a:xfrm>
            <a:off x="2491200" y="2584390"/>
            <a:ext cx="2012400" cy="112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add image</a:t>
            </a:r>
          </a:p>
        </p:txBody>
      </p:sp>
      <p:sp>
        <p:nvSpPr>
          <p:cNvPr id="88" name="Text Placeholder 11"/>
          <p:cNvSpPr>
            <a:spLocks noGrp="1"/>
          </p:cNvSpPr>
          <p:nvPr>
            <p:ph type="body" sz="quarter" idx="59" hasCustomPrompt="1"/>
          </p:nvPr>
        </p:nvSpPr>
        <p:spPr>
          <a:xfrm>
            <a:off x="2491200" y="4000086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telephone/mobile number</a:t>
            </a:r>
            <a:endParaRPr lang="en-GB" dirty="0"/>
          </a:p>
        </p:txBody>
      </p:sp>
      <p:sp>
        <p:nvSpPr>
          <p:cNvPr id="89" name="Text Placeholder 11"/>
          <p:cNvSpPr>
            <a:spLocks noGrp="1"/>
          </p:cNvSpPr>
          <p:nvPr>
            <p:ph type="body" sz="quarter" idx="60" hasCustomPrompt="1"/>
          </p:nvPr>
        </p:nvSpPr>
        <p:spPr>
          <a:xfrm>
            <a:off x="2491200" y="4131525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email address</a:t>
            </a:r>
            <a:endParaRPr lang="en-GB" dirty="0"/>
          </a:p>
        </p:txBody>
      </p:sp>
      <p:sp>
        <p:nvSpPr>
          <p:cNvPr id="90" name="Text Placeholder 11"/>
          <p:cNvSpPr>
            <a:spLocks noGrp="1"/>
          </p:cNvSpPr>
          <p:nvPr>
            <p:ph type="body" sz="quarter" idx="61" hasCustomPrompt="1"/>
          </p:nvPr>
        </p:nvSpPr>
        <p:spPr>
          <a:xfrm>
            <a:off x="4744800" y="3749410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name</a:t>
            </a:r>
            <a:endParaRPr lang="en-GB" dirty="0"/>
          </a:p>
        </p:txBody>
      </p:sp>
      <p:sp>
        <p:nvSpPr>
          <p:cNvPr id="91" name="Text Placeholder 11"/>
          <p:cNvSpPr>
            <a:spLocks noGrp="1"/>
          </p:cNvSpPr>
          <p:nvPr>
            <p:ph type="body" sz="quarter" idx="62" hasCustomPrompt="1"/>
          </p:nvPr>
        </p:nvSpPr>
        <p:spPr>
          <a:xfrm>
            <a:off x="4744800" y="3872536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job title</a:t>
            </a:r>
            <a:endParaRPr lang="en-GB" dirty="0"/>
          </a:p>
        </p:txBody>
      </p:sp>
      <p:sp>
        <p:nvSpPr>
          <p:cNvPr id="92" name="Picture Placeholder 63"/>
          <p:cNvSpPr>
            <a:spLocks noGrp="1"/>
          </p:cNvSpPr>
          <p:nvPr>
            <p:ph type="pic" sz="quarter" idx="63" hasCustomPrompt="1"/>
          </p:nvPr>
        </p:nvSpPr>
        <p:spPr>
          <a:xfrm>
            <a:off x="4744800" y="2584391"/>
            <a:ext cx="2012400" cy="112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add image</a:t>
            </a:r>
          </a:p>
        </p:txBody>
      </p:sp>
      <p:sp>
        <p:nvSpPr>
          <p:cNvPr id="93" name="Text Placeholder 11"/>
          <p:cNvSpPr>
            <a:spLocks noGrp="1"/>
          </p:cNvSpPr>
          <p:nvPr>
            <p:ph type="body" sz="quarter" idx="64" hasCustomPrompt="1"/>
          </p:nvPr>
        </p:nvSpPr>
        <p:spPr>
          <a:xfrm>
            <a:off x="4744800" y="4000087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telephone/mobile number</a:t>
            </a:r>
            <a:endParaRPr lang="en-GB" dirty="0"/>
          </a:p>
        </p:txBody>
      </p:sp>
      <p:sp>
        <p:nvSpPr>
          <p:cNvPr id="94" name="Text Placeholder 11"/>
          <p:cNvSpPr>
            <a:spLocks noGrp="1"/>
          </p:cNvSpPr>
          <p:nvPr>
            <p:ph type="body" sz="quarter" idx="65" hasCustomPrompt="1"/>
          </p:nvPr>
        </p:nvSpPr>
        <p:spPr>
          <a:xfrm>
            <a:off x="4744800" y="4131526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email address</a:t>
            </a:r>
            <a:endParaRPr lang="en-GB" dirty="0"/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66" hasCustomPrompt="1"/>
          </p:nvPr>
        </p:nvSpPr>
        <p:spPr>
          <a:xfrm>
            <a:off x="237599" y="1934513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name</a:t>
            </a:r>
            <a:endParaRPr lang="en-GB" dirty="0"/>
          </a:p>
        </p:txBody>
      </p:sp>
      <p:sp>
        <p:nvSpPr>
          <p:cNvPr id="44" name="Text Placeholder 11"/>
          <p:cNvSpPr>
            <a:spLocks noGrp="1"/>
          </p:cNvSpPr>
          <p:nvPr>
            <p:ph type="body" sz="quarter" idx="67" hasCustomPrompt="1"/>
          </p:nvPr>
        </p:nvSpPr>
        <p:spPr>
          <a:xfrm>
            <a:off x="237599" y="2057639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job title</a:t>
            </a:r>
            <a:endParaRPr lang="en-GB" dirty="0"/>
          </a:p>
        </p:txBody>
      </p:sp>
      <p:sp>
        <p:nvSpPr>
          <p:cNvPr id="46" name="Text Placeholder 11"/>
          <p:cNvSpPr>
            <a:spLocks noGrp="1"/>
          </p:cNvSpPr>
          <p:nvPr>
            <p:ph type="body" sz="quarter" idx="68" hasCustomPrompt="1"/>
          </p:nvPr>
        </p:nvSpPr>
        <p:spPr>
          <a:xfrm>
            <a:off x="237599" y="2185190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telephone/mobile number</a:t>
            </a:r>
            <a:endParaRPr lang="en-GB" dirty="0"/>
          </a:p>
        </p:txBody>
      </p:sp>
      <p:sp>
        <p:nvSpPr>
          <p:cNvPr id="49" name="Text Placeholder 11"/>
          <p:cNvSpPr>
            <a:spLocks noGrp="1"/>
          </p:cNvSpPr>
          <p:nvPr>
            <p:ph type="body" sz="quarter" idx="69" hasCustomPrompt="1"/>
          </p:nvPr>
        </p:nvSpPr>
        <p:spPr>
          <a:xfrm>
            <a:off x="237599" y="2316629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email address</a:t>
            </a:r>
            <a:endParaRPr lang="en-GB" dirty="0"/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  <p:sp>
        <p:nvSpPr>
          <p:cNvPr id="4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6800" y="4558547"/>
            <a:ext cx="2895600" cy="197547"/>
          </a:xfrm>
          <a:prstGeom prst="rect">
            <a:avLst/>
          </a:prstGeom>
        </p:spPr>
        <p:txBody>
          <a:bodyPr wrap="none" lIns="0" tIns="0" rIns="0" bIns="0" anchor="t"/>
          <a:lstStyle>
            <a:lvl1pPr algn="l">
              <a:lnSpc>
                <a:spcPts val="860"/>
              </a:lnSpc>
              <a:defRPr sz="7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132" y="4558547"/>
            <a:ext cx="1825043" cy="186936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l">
              <a:lnSpc>
                <a:spcPts val="860"/>
              </a:lnSpc>
              <a:defRPr sz="70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1" name="TextBox 50"/>
          <p:cNvSpPr txBox="1"/>
          <p:nvPr userDrawn="1"/>
        </p:nvSpPr>
        <p:spPr>
          <a:xfrm>
            <a:off x="7822686" y="4558547"/>
            <a:ext cx="1000800" cy="107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860"/>
              </a:lnSpc>
            </a:pPr>
            <a:r>
              <a:rPr lang="en-GB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wardhadaway.com</a:t>
            </a:r>
          </a:p>
        </p:txBody>
      </p:sp>
    </p:spTree>
    <p:extLst>
      <p:ext uri="{BB962C8B-B14F-4D97-AF65-F5344CB8AC3E}">
        <p14:creationId xmlns:p14="http://schemas.microsoft.com/office/powerpoint/2010/main" val="225175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usekeeping_Digi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237600" y="207963"/>
            <a:ext cx="6513341" cy="62775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600" b="1" kern="1200" spc="-60" baseline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lnSpc>
                <a:spcPts val="2600"/>
              </a:lnSpc>
            </a:pPr>
            <a:r>
              <a:rPr lang="en-US" dirty="0"/>
              <a:t>Housekeeping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6800" y="4558547"/>
            <a:ext cx="2895600" cy="197547"/>
          </a:xfrm>
          <a:prstGeom prst="rect">
            <a:avLst/>
          </a:prstGeom>
        </p:spPr>
        <p:txBody>
          <a:bodyPr wrap="none" lIns="0" tIns="0" rIns="0" bIns="0" anchor="t"/>
          <a:lstStyle>
            <a:lvl1pPr algn="l">
              <a:lnSpc>
                <a:spcPts val="860"/>
              </a:lnSpc>
              <a:defRPr sz="7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132" y="4558547"/>
            <a:ext cx="1825043" cy="186936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l">
              <a:lnSpc>
                <a:spcPts val="860"/>
              </a:lnSpc>
              <a:defRPr sz="70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7822686" y="4558547"/>
            <a:ext cx="1000800" cy="107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860"/>
              </a:lnSpc>
            </a:pPr>
            <a:r>
              <a:rPr lang="en-GB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wardhadaway.com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50" y="1334383"/>
            <a:ext cx="1872000" cy="1872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477" y="1334383"/>
            <a:ext cx="1872000" cy="18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821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usekeep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237600" y="207963"/>
            <a:ext cx="6513341" cy="62775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600" b="1" kern="1200" spc="-60" baseline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lnSpc>
                <a:spcPts val="2600"/>
              </a:lnSpc>
            </a:pPr>
            <a:r>
              <a:rPr lang="en-US" dirty="0"/>
              <a:t>Housekeeping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6800" y="4558547"/>
            <a:ext cx="2895600" cy="197547"/>
          </a:xfrm>
          <a:prstGeom prst="rect">
            <a:avLst/>
          </a:prstGeom>
        </p:spPr>
        <p:txBody>
          <a:bodyPr wrap="none" lIns="0" tIns="0" rIns="0" bIns="0" anchor="t"/>
          <a:lstStyle>
            <a:lvl1pPr algn="l">
              <a:lnSpc>
                <a:spcPts val="860"/>
              </a:lnSpc>
              <a:defRPr sz="7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132" y="4558547"/>
            <a:ext cx="1825043" cy="186936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l">
              <a:lnSpc>
                <a:spcPts val="860"/>
              </a:lnSpc>
              <a:defRPr sz="70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7822686" y="4558547"/>
            <a:ext cx="1000800" cy="107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860"/>
              </a:lnSpc>
            </a:pPr>
            <a:r>
              <a:rPr lang="en-GB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wardhadaway.com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233625" y="1334383"/>
            <a:ext cx="8675949" cy="2260287"/>
            <a:chOff x="233625" y="1533023"/>
            <a:chExt cx="8675949" cy="2260287"/>
          </a:xfrm>
        </p:grpSpPr>
        <p:sp>
          <p:nvSpPr>
            <p:cNvPr id="20" name="Text Placeholder 6"/>
            <p:cNvSpPr txBox="1">
              <a:spLocks/>
            </p:cNvSpPr>
            <p:nvPr userDrawn="1"/>
          </p:nvSpPr>
          <p:spPr>
            <a:xfrm>
              <a:off x="237601" y="3374851"/>
              <a:ext cx="6398798" cy="418459"/>
            </a:xfrm>
            <a:prstGeom prst="rect">
              <a:avLst/>
            </a:prstGeom>
          </p:spPr>
          <p:txBody>
            <a:bodyPr wrap="square" lIns="0" tIns="0" rIns="0" bIns="0" anchor="b" anchorCtr="0">
              <a:noAutofit/>
            </a:bodyPr>
            <a:lstStyle>
              <a:lvl1pPr marL="0" indent="0" algn="l" defTabSz="457200" rtl="0" eaLnBrk="1" latinLnBrk="0" hangingPunct="1">
                <a:spcBef>
                  <a:spcPts val="0"/>
                </a:spcBef>
                <a:buFont typeface="Arial"/>
                <a:buNone/>
                <a:defRPr sz="1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0" indent="0" algn="l" defTabSz="457200" rtl="0" eaLnBrk="1" latinLnBrk="0" hangingPunct="1">
                <a:spcBef>
                  <a:spcPts val="0"/>
                </a:spcBef>
                <a:buFont typeface="Arial"/>
                <a:buNone/>
                <a:defRPr sz="1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0" indent="0" algn="l" defTabSz="457200" rtl="0" eaLnBrk="1" latinLnBrk="0" hangingPunct="1">
                <a:spcBef>
                  <a:spcPts val="0"/>
                </a:spcBef>
                <a:buFont typeface="Arial"/>
                <a:buNone/>
                <a:defRPr sz="1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0" indent="0" algn="l" defTabSz="457200" rtl="0" eaLnBrk="1" latinLnBrk="0" hangingPunct="1">
                <a:spcBef>
                  <a:spcPts val="0"/>
                </a:spcBef>
                <a:buFont typeface="Arial"/>
                <a:buNone/>
                <a:defRPr sz="1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0" indent="0" algn="l" defTabSz="457200" rtl="0" eaLnBrk="1" latinLnBrk="0" hangingPunct="1">
                <a:spcBef>
                  <a:spcPts val="0"/>
                </a:spcBef>
                <a:buFont typeface="Arial"/>
                <a:buNone/>
                <a:defRPr sz="1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Aft>
                  <a:spcPts val="400"/>
                </a:spcAft>
              </a:pPr>
              <a:r>
                <a:rPr lang="en-GB" dirty="0"/>
                <a:t>SSID – WH Visitor | Password</a:t>
              </a:r>
              <a:r>
                <a:rPr lang="en-GB" baseline="0" dirty="0"/>
                <a:t> – W@rdh4d@w4y30</a:t>
              </a:r>
              <a:endParaRPr lang="en-GB" dirty="0"/>
            </a:p>
          </p:txBody>
        </p:sp>
        <p:grpSp>
          <p:nvGrpSpPr>
            <p:cNvPr id="21" name="Group 20"/>
            <p:cNvGrpSpPr/>
            <p:nvPr userDrawn="1"/>
          </p:nvGrpSpPr>
          <p:grpSpPr>
            <a:xfrm>
              <a:off x="233625" y="1533023"/>
              <a:ext cx="8675949" cy="1866172"/>
              <a:chOff x="233625" y="2842806"/>
              <a:chExt cx="8675949" cy="1866172"/>
            </a:xfrm>
          </p:grpSpPr>
          <p:pic>
            <p:nvPicPr>
              <p:cNvPr id="22" name="Picture 21"/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3625" y="2842806"/>
                <a:ext cx="1866172" cy="1866172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3551" y="2842806"/>
                <a:ext cx="1866172" cy="1866172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73477" y="2842806"/>
                <a:ext cx="1866172" cy="1866172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43402" y="2842806"/>
                <a:ext cx="1866172" cy="186617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49478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and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383200" y="2028175"/>
            <a:ext cx="5486400" cy="33342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ts val="2600"/>
              </a:lnSpc>
            </a:pPr>
            <a:r>
              <a:rPr lang="en-GB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n-GB" sz="2600" b="1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answers</a:t>
            </a:r>
            <a:endParaRPr lang="en-GB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6327" y="0"/>
            <a:ext cx="9111343" cy="989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49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2382838" y="1938317"/>
            <a:ext cx="5486400" cy="425054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 spc="-6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ts val="2600"/>
              </a:lnSpc>
            </a:pPr>
            <a:r>
              <a:rPr lang="en-GB" dirty="0"/>
              <a:t>Thank you</a:t>
            </a:r>
            <a:endParaRPr lang="en-US" dirty="0"/>
          </a:p>
        </p:txBody>
      </p:sp>
      <p:sp>
        <p:nvSpPr>
          <p:cNvPr id="10" name="Text Placeholder 3"/>
          <p:cNvSpPr txBox="1">
            <a:spLocks/>
          </p:cNvSpPr>
          <p:nvPr userDrawn="1"/>
        </p:nvSpPr>
        <p:spPr>
          <a:xfrm>
            <a:off x="2382838" y="2412852"/>
            <a:ext cx="5486400" cy="60364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 spc="-3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     Ward Hadaway          @WardHadaway</a:t>
            </a:r>
          </a:p>
          <a:p>
            <a:r>
              <a:rPr lang="en-GB" dirty="0"/>
              <a:t>wardhadaway.com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88337" y="2423849"/>
            <a:ext cx="144360" cy="1443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5702" y="2423849"/>
            <a:ext cx="144360" cy="14436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6327" y="0"/>
            <a:ext cx="9111343" cy="989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78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3344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801" r:id="rId2"/>
    <p:sldLayoutId id="2147483787" r:id="rId3"/>
    <p:sldLayoutId id="2147483826" r:id="rId4"/>
    <p:sldLayoutId id="2147483798" r:id="rId5"/>
    <p:sldLayoutId id="2147483841" r:id="rId6"/>
    <p:sldLayoutId id="2147483804" r:id="rId7"/>
    <p:sldLayoutId id="2147483805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Key Changes Between The Public Contracts Regulations 2015 and the Procurement Act 2023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916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37AEA-5FB5-3777-AC70-4BE96A6EA3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Direct Awards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ED25A3-FD44-9E4D-7CA0-96CB826E0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46B200-689D-ABF1-3ACA-32AF05CB3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A8AE35-A561-D4F9-F6C0-4B0FA7645EA6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dirty="0"/>
              <a:t>The old Regulation 32 (Use of the negotiated procedure without prior publication) has been replaced by “direct award justifications”</a:t>
            </a:r>
          </a:p>
          <a:p>
            <a:r>
              <a:rPr lang="en-GB" dirty="0"/>
              <a:t>Broadly the same</a:t>
            </a:r>
          </a:p>
          <a:p>
            <a:r>
              <a:rPr lang="en-GB" dirty="0"/>
              <a:t>EG – can still direct award for production of a prototype for testing, research or development; or where competition is absent for technical reasons; or only one person holds the intellectual property; or it is for the creation of a unique artwork</a:t>
            </a:r>
          </a:p>
          <a:p>
            <a:r>
              <a:rPr lang="en-GB" dirty="0"/>
              <a:t>The “urgency” reason remains, but it must not have bene foreseeable and the urgency must not be attributable to the authority</a:t>
            </a:r>
          </a:p>
          <a:p>
            <a:r>
              <a:rPr lang="en-GB" dirty="0"/>
              <a:t>For repeat goods and services, a direct award is justified if the original contract was awarded within the previous 5 (previously it was 3 (years), but the intention to do so must have been included in the original Tender Notice</a:t>
            </a:r>
          </a:p>
        </p:txBody>
      </p:sp>
    </p:spTree>
    <p:extLst>
      <p:ext uri="{BB962C8B-B14F-4D97-AF65-F5344CB8AC3E}">
        <p14:creationId xmlns:p14="http://schemas.microsoft.com/office/powerpoint/2010/main" val="3286611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10072-8854-C19F-A2CA-6AD8E05072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Transparency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785A4D-4B4B-0558-4604-CDC0F8AEF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50C350-C3B5-858D-5C27-37D50C87B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2D467F-509C-D6CD-4B0F-82DC1090475E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dirty="0"/>
              <a:t>Notices!</a:t>
            </a:r>
          </a:p>
          <a:p>
            <a:r>
              <a:rPr lang="en-GB" dirty="0"/>
              <a:t>Up to 8 notices possible for a below threshold procurement</a:t>
            </a:r>
          </a:p>
          <a:p>
            <a:r>
              <a:rPr lang="en-GB" dirty="0"/>
              <a:t>Up to 12 notices for a covered procurement</a:t>
            </a:r>
          </a:p>
          <a:p>
            <a:r>
              <a:rPr lang="en-GB" dirty="0"/>
              <a:t>Plus a Pipeline Notice for authorities who expect to award over £100m worth of contracts in a year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5607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56EF-010D-6165-3976-8BB0F0A5D5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Selection Questionnaire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CAF54C-1267-F86B-DB15-A8BD56751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2D3B5-1927-2372-9AC8-4E05E6B0E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99F3B1-03C9-3F85-A86F-5C74EA357CE2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dirty="0"/>
              <a:t>This has gone (sort of)</a:t>
            </a:r>
          </a:p>
          <a:p>
            <a:r>
              <a:rPr lang="en-GB" dirty="0"/>
              <a:t>Some of the information in the old SQ will now be held on the Central Digital Platform – so will only be provided once on registration and then kept up-to-date.</a:t>
            </a:r>
          </a:p>
          <a:p>
            <a:r>
              <a:rPr lang="en-GB" dirty="0"/>
              <a:t>Includes basic information about the supplier name, address, etc), basic information about financial and economic standing, information about connected persons (e.g. “persons with significant control”) and possible grounds for exclusion</a:t>
            </a:r>
          </a:p>
          <a:p>
            <a:r>
              <a:rPr lang="en-GB" dirty="0"/>
              <a:t>Any additional information required for a specific procurement will be request through a Procurement Specific Questionnaire (PSQ)</a:t>
            </a:r>
          </a:p>
        </p:txBody>
      </p:sp>
    </p:spTree>
    <p:extLst>
      <p:ext uri="{BB962C8B-B14F-4D97-AF65-F5344CB8AC3E}">
        <p14:creationId xmlns:p14="http://schemas.microsoft.com/office/powerpoint/2010/main" val="1003850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161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Why Did the Government Introduce the new Procurement Act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dirty="0"/>
              <a:t>Three policy objectives:</a:t>
            </a:r>
          </a:p>
          <a:p>
            <a:pPr lvl="1"/>
            <a:r>
              <a:rPr lang="en-GB" dirty="0"/>
              <a:t>Speed up and simplify the procurement process</a:t>
            </a:r>
          </a:p>
          <a:p>
            <a:pPr lvl="1"/>
            <a:r>
              <a:rPr lang="en-GB" dirty="0"/>
              <a:t>Place value for money at the heart of the process</a:t>
            </a:r>
          </a:p>
          <a:p>
            <a:pPr lvl="1"/>
            <a:r>
              <a:rPr lang="en-GB" dirty="0"/>
              <a:t>Create greater opportunities for small businesses and social enterprises to innovate public service delivery.</a:t>
            </a:r>
          </a:p>
          <a:p>
            <a:r>
              <a:rPr lang="en-GB" dirty="0"/>
              <a:t>To achieve that all existing regulations are consolidated into one Act and one accompanying set of Regulations (a one stop shop)</a:t>
            </a:r>
          </a:p>
        </p:txBody>
      </p:sp>
    </p:spTree>
    <p:extLst>
      <p:ext uri="{BB962C8B-B14F-4D97-AF65-F5344CB8AC3E}">
        <p14:creationId xmlns:p14="http://schemas.microsoft.com/office/powerpoint/2010/main" val="3040813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57921-2207-CFED-2A9B-C45BC02F2B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Are the principles the same under the new Procurement Act?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183FE4-78D2-6A85-627B-5C87BECD7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E63A4-B5A8-9A8E-9721-CD3D80BE3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F82191-E9D0-9D9C-A61D-4002615FEF9F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dirty="0"/>
              <a:t>Not quite</a:t>
            </a:r>
          </a:p>
          <a:p>
            <a:r>
              <a:rPr lang="en-GB" dirty="0"/>
              <a:t>The old Regulation 18 principles have gone</a:t>
            </a:r>
          </a:p>
          <a:p>
            <a:r>
              <a:rPr lang="en-GB" dirty="0"/>
              <a:t>Instead, there are “Objectives”</a:t>
            </a:r>
          </a:p>
          <a:p>
            <a:r>
              <a:rPr lang="en-GB" dirty="0"/>
              <a:t>All contracting authorities “must have regard to”:</a:t>
            </a:r>
          </a:p>
          <a:p>
            <a:pPr lvl="1"/>
            <a:r>
              <a:rPr lang="en-GB" dirty="0"/>
              <a:t>Delivering value for money</a:t>
            </a:r>
          </a:p>
          <a:p>
            <a:pPr lvl="1"/>
            <a:r>
              <a:rPr lang="en-GB" dirty="0"/>
              <a:t>Maximising public benefit</a:t>
            </a:r>
          </a:p>
          <a:p>
            <a:pPr lvl="1"/>
            <a:r>
              <a:rPr lang="en-GB" dirty="0"/>
              <a:t>Sharing information for the purpose of allowing suppliers </a:t>
            </a:r>
            <a:r>
              <a:rPr lang="en-GB"/>
              <a:t>to understand an </a:t>
            </a:r>
            <a:r>
              <a:rPr lang="en-GB" dirty="0"/>
              <a:t>authority’s procurement policies and decisions (transparency effectively)</a:t>
            </a:r>
          </a:p>
          <a:p>
            <a:pPr lvl="1"/>
            <a:r>
              <a:rPr lang="en-GB" dirty="0"/>
              <a:t>Acting and being seen to act with integrity</a:t>
            </a:r>
          </a:p>
          <a:p>
            <a:pPr lvl="1"/>
            <a:r>
              <a:rPr lang="en-GB" dirty="0"/>
              <a:t>The fact that SMEs may face barriers to participation and consider if those can be removed or reduced</a:t>
            </a:r>
          </a:p>
        </p:txBody>
      </p:sp>
    </p:spTree>
    <p:extLst>
      <p:ext uri="{BB962C8B-B14F-4D97-AF65-F5344CB8AC3E}">
        <p14:creationId xmlns:p14="http://schemas.microsoft.com/office/powerpoint/2010/main" val="3213888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1D351-808D-EF40-4D2E-CDDFFB515D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Other Objectives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FD23DA-9D8C-C66B-09E9-960ED0EBF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901A10-71EC-90D9-0C69-D0338B7D7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C06BCF-EA29-DDE8-D467-C2149ADC0C60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dirty="0"/>
              <a:t>Contracting Authorities “must”:</a:t>
            </a:r>
          </a:p>
          <a:p>
            <a:pPr lvl="1"/>
            <a:r>
              <a:rPr lang="en-GB" dirty="0"/>
              <a:t>Treat supplies the same, unless a difference between suppliers justifies different treatment</a:t>
            </a:r>
          </a:p>
          <a:p>
            <a:pPr lvl="1"/>
            <a:r>
              <a:rPr lang="en-GB" dirty="0"/>
              <a:t>If an authority considers different treatment is justified, take all reasonable steps to ensure a supplier is not at an unfair advantage or disadvantage</a:t>
            </a:r>
          </a:p>
        </p:txBody>
      </p:sp>
    </p:spTree>
    <p:extLst>
      <p:ext uri="{BB962C8B-B14F-4D97-AF65-F5344CB8AC3E}">
        <p14:creationId xmlns:p14="http://schemas.microsoft.com/office/powerpoint/2010/main" val="3872273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9F7E8-5791-2B78-957E-40CEF1A15D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Simplification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525DBF-93C1-7C72-FE2E-42311F75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E181B3-28E6-FBE2-8D03-8400350DF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9FF8B0-E770-E2A4-7418-D55F3C09DC2C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dirty="0"/>
              <a:t>One stop shop</a:t>
            </a:r>
          </a:p>
          <a:p>
            <a:r>
              <a:rPr lang="en-GB" dirty="0"/>
              <a:t>Central Digital Platform (CDP)</a:t>
            </a:r>
          </a:p>
          <a:p>
            <a:r>
              <a:rPr lang="en-GB" dirty="0"/>
              <a:t>All notices, contract information, supplier information, etc will be held on the CDP</a:t>
            </a:r>
          </a:p>
          <a:p>
            <a:r>
              <a:rPr lang="en-GB" dirty="0"/>
              <a:t>Most Economically Advantageous Tender (MEAT) now becomes Most Advantageous Tender (MAT), so the focus is not just on monetary value</a:t>
            </a:r>
          </a:p>
        </p:txBody>
      </p:sp>
    </p:spTree>
    <p:extLst>
      <p:ext uri="{BB962C8B-B14F-4D97-AF65-F5344CB8AC3E}">
        <p14:creationId xmlns:p14="http://schemas.microsoft.com/office/powerpoint/2010/main" val="837977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4BADC-7464-DE03-E7C5-C9E8DC7C40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Flexibility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DD085F-9600-95B6-EE41-745CCF67E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E26D66-AD09-B5D7-8FB8-E2C4F8742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0C00AD-4D71-3837-76D8-8EA0FE2A7771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dirty="0"/>
              <a:t>New Competitive Flexible Procedure</a:t>
            </a:r>
          </a:p>
          <a:p>
            <a:r>
              <a:rPr lang="en-GB" dirty="0"/>
              <a:t>New Open Frameworks</a:t>
            </a:r>
          </a:p>
          <a:p>
            <a:r>
              <a:rPr lang="en-GB" dirty="0"/>
              <a:t>New Dynamic Markets</a:t>
            </a:r>
          </a:p>
          <a:p>
            <a:r>
              <a:rPr lang="en-GB" dirty="0"/>
              <a:t>Formalising permitted Direct Awards</a:t>
            </a:r>
          </a:p>
          <a:p>
            <a:r>
              <a:rPr lang="en-GB" dirty="0"/>
              <a:t>Together with the Open Procedure and standard frameworks, these offer options and flexibility to authorities to help deliver VFM and to maximise public benefit</a:t>
            </a:r>
          </a:p>
        </p:txBody>
      </p:sp>
    </p:spTree>
    <p:extLst>
      <p:ext uri="{BB962C8B-B14F-4D97-AF65-F5344CB8AC3E}">
        <p14:creationId xmlns:p14="http://schemas.microsoft.com/office/powerpoint/2010/main" val="2846372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8FCEE-FC92-F107-694C-48A099323B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Competitive Flexible Procedure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87E50F-226F-3E79-854B-31EC551B7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79671-DBB7-2D98-E504-BA9A985D7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38481C-060E-7107-C498-C4E96BE7732D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dirty="0"/>
              <a:t>A Contracting Authority can design its own procedure</a:t>
            </a:r>
          </a:p>
          <a:p>
            <a:r>
              <a:rPr lang="en-GB" dirty="0"/>
              <a:t>May limit the number of suppliers who can bid</a:t>
            </a:r>
          </a:p>
          <a:p>
            <a:r>
              <a:rPr lang="en-GB" dirty="0"/>
              <a:t>Can provide for refinement of award criteria</a:t>
            </a:r>
          </a:p>
          <a:p>
            <a:r>
              <a:rPr lang="en-GB" dirty="0"/>
              <a:t>Can exclude suppliers or reduce the number of suppliers at certain stages/in certain circumstances</a:t>
            </a:r>
          </a:p>
          <a:p>
            <a:r>
              <a:rPr lang="en-GB" dirty="0"/>
              <a:t>Can still use negotiation or dialogue, even though those terms are not used in the Act</a:t>
            </a:r>
          </a:p>
        </p:txBody>
      </p:sp>
    </p:spTree>
    <p:extLst>
      <p:ext uri="{BB962C8B-B14F-4D97-AF65-F5344CB8AC3E}">
        <p14:creationId xmlns:p14="http://schemas.microsoft.com/office/powerpoint/2010/main" val="2221168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F5284-C821-CAC3-9900-218497C3F5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Open Frameworks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45140A-01B7-93BD-B36D-8DFD837AD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E0D2F8-2AB1-FF7A-B134-B2AD3EAAA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704817-5F9D-E60C-2168-B63EA004AFDE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dirty="0"/>
              <a:t>Maximum of 8 years</a:t>
            </a:r>
          </a:p>
          <a:p>
            <a:r>
              <a:rPr lang="en-GB" dirty="0"/>
              <a:t>Really a series of frameworks that are re-procured or opened up during those 8 years.</a:t>
            </a:r>
          </a:p>
          <a:p>
            <a:r>
              <a:rPr lang="en-GB" dirty="0"/>
              <a:t>The initial framework cannot run for more than 3 years</a:t>
            </a:r>
          </a:p>
          <a:p>
            <a:r>
              <a:rPr lang="en-GB" dirty="0"/>
              <a:t>Must be opened up at least once in the next 5 years</a:t>
            </a:r>
          </a:p>
          <a:p>
            <a:r>
              <a:rPr lang="en-GB" dirty="0"/>
              <a:t>Each new framework must be on substantially the same terms</a:t>
            </a:r>
          </a:p>
        </p:txBody>
      </p:sp>
    </p:spTree>
    <p:extLst>
      <p:ext uri="{BB962C8B-B14F-4D97-AF65-F5344CB8AC3E}">
        <p14:creationId xmlns:p14="http://schemas.microsoft.com/office/powerpoint/2010/main" val="1086900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E7482-77F0-A565-9D3F-65EF3AF189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Dynamic Markets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FD5F4F-57BB-E935-9931-D98892DE3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E3DA4-A629-B35F-2DE4-2AAC69D0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E5C955-E45B-6AB1-367B-74C7152693AB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dirty="0"/>
              <a:t>Different from a dynamic purchasing system</a:t>
            </a:r>
          </a:p>
          <a:p>
            <a:r>
              <a:rPr lang="en-GB" dirty="0"/>
              <a:t>Can only be used for “covered procurements” and not below threshold procurements</a:t>
            </a:r>
          </a:p>
          <a:p>
            <a:r>
              <a:rPr lang="en-GB" dirty="0"/>
              <a:t>Suppliers can join at any time if they meet the membership criteria</a:t>
            </a:r>
          </a:p>
          <a:p>
            <a:r>
              <a:rPr lang="en-GB" dirty="0"/>
              <a:t>Cannot limit the number of suppliers</a:t>
            </a:r>
          </a:p>
          <a:p>
            <a:r>
              <a:rPr lang="en-GB" dirty="0"/>
              <a:t>Each procurement must use the Competitive Flexible Procedure, but supplies who are not members cannot submit tenders</a:t>
            </a:r>
          </a:p>
        </p:txBody>
      </p:sp>
    </p:spTree>
    <p:extLst>
      <p:ext uri="{BB962C8B-B14F-4D97-AF65-F5344CB8AC3E}">
        <p14:creationId xmlns:p14="http://schemas.microsoft.com/office/powerpoint/2010/main" val="2598110894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ard Hadawa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m" id="{1412AE2A-8B22-47EC-9CBE-F043E549A5C7}" vid="{806F297A-3456-4317-ACE6-CE3EA7C690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84FACFF13FB34A9E2FB74B3009E86A" ma:contentTypeVersion="10" ma:contentTypeDescription="Create a new document." ma:contentTypeScope="" ma:versionID="da1628b305c72c4c2a7aa8fd5f76fae5">
  <xsd:schema xmlns:xsd="http://www.w3.org/2001/XMLSchema" xmlns:xs="http://www.w3.org/2001/XMLSchema" xmlns:p="http://schemas.microsoft.com/office/2006/metadata/properties" xmlns:ns2="3621bd07-d967-401d-9f16-de5bf5469257" xmlns:ns3="86a3d884-d261-4a11-934e-733a5bdfe160" targetNamespace="http://schemas.microsoft.com/office/2006/metadata/properties" ma:root="true" ma:fieldsID="06688b08655339e729181e1150ee0bfb" ns2:_="" ns3:_="">
    <xsd:import namespace="3621bd07-d967-401d-9f16-de5bf5469257"/>
    <xsd:import namespace="86a3d884-d261-4a11-934e-733a5bdfe1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21bd07-d967-401d-9f16-de5bf54692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a3d884-d261-4a11-934e-733a5bdfe16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6D77016-2513-4286-8857-0D3DB5972D22}"/>
</file>

<file path=customXml/itemProps2.xml><?xml version="1.0" encoding="utf-8"?>
<ds:datastoreItem xmlns:ds="http://schemas.openxmlformats.org/officeDocument/2006/customXml" ds:itemID="{6464485C-BCB0-4EB5-81AC-48A0D4EECF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0DCD4E-3D17-465E-9446-8F0DF69E4E9C}">
  <ds:schemaRefs>
    <ds:schemaRef ds:uri="http://schemas.microsoft.com/office/2006/metadata/properties"/>
    <ds:schemaRef ds:uri="2117bbc9-41e4-4ffa-97b9-56fdd924f58e"/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ba536111-9e4a-4304-8caa-9a07368c6b8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780</Words>
  <Application>Microsoft Office PowerPoint</Application>
  <PresentationFormat>On-screen Show (16:9)</PresentationFormat>
  <Paragraphs>77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DESIGN A</vt:lpstr>
      <vt:lpstr>Key Changes Between The Public Contracts Regulations 2015 and the Procurement Act 2023</vt:lpstr>
      <vt:lpstr>Why Did the Government Introduce the new Procurement Act</vt:lpstr>
      <vt:lpstr>Are the principles the same under the new Procurement Act?</vt:lpstr>
      <vt:lpstr>Other Objectives</vt:lpstr>
      <vt:lpstr>Simplification</vt:lpstr>
      <vt:lpstr>Flexibility</vt:lpstr>
      <vt:lpstr>Competitive Flexible Procedure</vt:lpstr>
      <vt:lpstr>Open Frameworks</vt:lpstr>
      <vt:lpstr>Dynamic Markets</vt:lpstr>
      <vt:lpstr>Direct Awards</vt:lpstr>
      <vt:lpstr>Transparency</vt:lpstr>
      <vt:lpstr>Selection Questionnaire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Victoria Maw</dc:creator>
  <cp:lastModifiedBy>Keith Lamb</cp:lastModifiedBy>
  <cp:revision>1</cp:revision>
  <dcterms:created xsi:type="dcterms:W3CDTF">1900-01-01T00:00:00Z</dcterms:created>
  <dcterms:modified xsi:type="dcterms:W3CDTF">2025-03-19T08:59:17Z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0x0101007284FACFF13FB34A9E2FB74B3009E86A</vt:lpwstr>
  </property>
  <property fmtid="{D5CDD505-2E9C-101B-9397-08002B2CF9AE}" pid="3" name="MediaServiceImageTags">
    <vt:lpwstr/>
  </property>
</Properties>
</file>